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7" r:id="rId2"/>
    <p:sldId id="264" r:id="rId3"/>
    <p:sldId id="273" r:id="rId4"/>
    <p:sldId id="277" r:id="rId5"/>
    <p:sldId id="274" r:id="rId6"/>
    <p:sldId id="276" r:id="rId7"/>
  </p:sldIdLst>
  <p:sldSz cx="9144000" cy="6858000" type="screen4x3"/>
  <p:notesSz cx="6797675" cy="9928225"/>
  <p:defaultTextStyle>
    <a:defPPr>
      <a:defRPr lang="en-US"/>
    </a:defPPr>
    <a:lvl1pPr marL="0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6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3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1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9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7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94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23" algn="l" defTabSz="9142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21E4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6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BCC6B-FBFB-4DA3-8F77-CCCA17B06474}" type="datetimeFigureOut">
              <a:rPr lang="en-GB" smtClean="0"/>
              <a:pPr/>
              <a:t>05/06/2015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B1F97-2C7D-4736-9484-40C6DDE3B8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601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6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3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1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9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7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94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23" algn="l" defTabSz="9142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3" t="-31" r="283" b="24853"/>
          <a:stretch/>
        </p:blipFill>
        <p:spPr>
          <a:xfrm>
            <a:off x="5129480" y="1988121"/>
            <a:ext cx="4014302" cy="4869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07504" y="2116230"/>
            <a:ext cx="5326360" cy="938535"/>
          </a:xfrm>
        </p:spPr>
        <p:txBody>
          <a:bodyPr anchor="t">
            <a:normAutofit/>
          </a:bodyPr>
          <a:lstStyle>
            <a:lvl1pPr algn="l">
              <a:defRPr sz="2800" b="1">
                <a:solidFill>
                  <a:srgbClr val="021E4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7504" y="3126773"/>
            <a:ext cx="5320680" cy="64807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0">
                <a:solidFill>
                  <a:schemeClr val="accent2"/>
                </a:solidFill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Presenter’s name</a:t>
            </a:r>
          </a:p>
        </p:txBody>
      </p:sp>
      <p:sp>
        <p:nvSpPr>
          <p:cNvPr id="11" name="Text Placeholder 1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7505" y="3778916"/>
            <a:ext cx="5257279" cy="647377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4"/>
                </a:solidFill>
              </a:defRPr>
            </a:lvl1pPr>
            <a:lvl2pPr marL="457127" indent="0">
              <a:buFontTx/>
              <a:buNone/>
              <a:defRPr/>
            </a:lvl2pPr>
            <a:lvl3pPr marL="914256" indent="0">
              <a:buFontTx/>
              <a:buNone/>
              <a:defRPr/>
            </a:lvl3pPr>
            <a:lvl4pPr marL="1371383" indent="0">
              <a:buFontTx/>
              <a:buNone/>
              <a:defRPr/>
            </a:lvl4pPr>
            <a:lvl5pPr marL="1828511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Date of presentation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 userDrawn="1"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376B456F-24C5-44A4-96AA-81CAB02CBE5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0984" y="68262"/>
            <a:ext cx="2268000" cy="108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5532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689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800027" indent="-342900">
              <a:buFontTx/>
              <a:buBlip>
                <a:blip r:embed="rId3"/>
              </a:buBlip>
              <a:defRPr/>
            </a:lvl2pPr>
            <a:lvl3pPr marL="1200006" indent="-285750">
              <a:buFontTx/>
              <a:buBlip>
                <a:blip r:embed="rId4"/>
              </a:buBlip>
              <a:defRPr/>
            </a:lvl3pPr>
            <a:lvl4pPr marL="1657133" indent="-285750">
              <a:buFontTx/>
              <a:buBlip>
                <a:blip r:embed="rId5"/>
              </a:buBlip>
              <a:defRPr/>
            </a:lvl4pPr>
            <a:lvl5pPr marL="2114514" indent="-285750">
              <a:buFontTx/>
              <a:buBlip>
                <a:blip r:embed="rId6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4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4941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838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52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5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127" indent="0">
              <a:buNone/>
              <a:defRPr sz="2000" b="1"/>
            </a:lvl2pPr>
            <a:lvl3pPr marL="914256" indent="0">
              <a:buNone/>
              <a:defRPr sz="1800" b="1"/>
            </a:lvl3pPr>
            <a:lvl4pPr marL="1371383" indent="0">
              <a:buNone/>
              <a:defRPr sz="1600" b="1"/>
            </a:lvl4pPr>
            <a:lvl5pPr marL="1828511" indent="0">
              <a:buNone/>
              <a:defRPr sz="1600" b="1"/>
            </a:lvl5pPr>
            <a:lvl6pPr marL="2285639" indent="0">
              <a:buNone/>
              <a:defRPr sz="1600" b="1"/>
            </a:lvl6pPr>
            <a:lvl7pPr marL="2742767" indent="0">
              <a:buNone/>
              <a:defRPr sz="1600" b="1"/>
            </a:lvl7pPr>
            <a:lvl8pPr marL="3199894" indent="0">
              <a:buNone/>
              <a:defRPr sz="1600" b="1"/>
            </a:lvl8pPr>
            <a:lvl9pPr marL="3657023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127" indent="0">
              <a:buNone/>
              <a:defRPr sz="2000" b="1"/>
            </a:lvl2pPr>
            <a:lvl3pPr marL="914256" indent="0">
              <a:buNone/>
              <a:defRPr sz="1800" b="1"/>
            </a:lvl3pPr>
            <a:lvl4pPr marL="1371383" indent="0">
              <a:buNone/>
              <a:defRPr sz="1600" b="1"/>
            </a:lvl4pPr>
            <a:lvl5pPr marL="1828511" indent="0">
              <a:buNone/>
              <a:defRPr sz="1600" b="1"/>
            </a:lvl5pPr>
            <a:lvl6pPr marL="2285639" indent="0">
              <a:buNone/>
              <a:defRPr sz="1600" b="1"/>
            </a:lvl6pPr>
            <a:lvl7pPr marL="2742767" indent="0">
              <a:buNone/>
              <a:defRPr sz="1600" b="1"/>
            </a:lvl7pPr>
            <a:lvl8pPr marL="3199894" indent="0">
              <a:buNone/>
              <a:defRPr sz="1600" b="1"/>
            </a:lvl8pPr>
            <a:lvl9pPr marL="3657023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52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63216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4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46976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52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1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951B36F-1B9E-4FF7-AA5F-EC28938820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24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6.jpeg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912768" cy="778098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783358"/>
            <a:ext cx="82296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889" r="37171" b="15576"/>
          <a:stretch/>
        </p:blipFill>
        <p:spPr>
          <a:xfrm>
            <a:off x="8999766" y="2118251"/>
            <a:ext cx="144016" cy="4739917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79513" y="6448251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88225" y="6460579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B456F-24C5-44A4-96AA-81CAB02CBE5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0888" y="252476"/>
            <a:ext cx="1713600" cy="815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928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256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256" rtl="0" eaLnBrk="1" latinLnBrk="0" hangingPunct="1">
        <a:spcBef>
          <a:spcPct val="20000"/>
        </a:spcBef>
        <a:buFontTx/>
        <a:buBlip>
          <a:blip r:embed="rId12"/>
        </a:buBlip>
        <a:defRPr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800027" indent="-342900" algn="l" defTabSz="914256" rtl="0" eaLnBrk="1" latinLnBrk="0" hangingPunct="1">
        <a:spcBef>
          <a:spcPct val="20000"/>
        </a:spcBef>
        <a:buFontTx/>
        <a:buBlip>
          <a:blip r:embed="rId13"/>
        </a:buBlip>
        <a:defRPr sz="20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200006" indent="-285750" algn="l" defTabSz="914256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57133" indent="-285750" algn="l" defTabSz="914256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114514" indent="-285750" algn="l" defTabSz="914256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203" indent="-228564" algn="l" defTabSz="9142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31" indent="-228564" algn="l" defTabSz="9142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9" indent="-228564" algn="l" defTabSz="9142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87" indent="-228564" algn="l" defTabSz="9142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3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1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9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7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94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23" algn="l" defTabSz="9142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7504" y="2116230"/>
            <a:ext cx="6048672" cy="93853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BSE-IMC-NIPFP Budget Roundtable:</a:t>
            </a:r>
            <a:br>
              <a:rPr lang="en-GB" dirty="0" smtClean="0"/>
            </a:br>
            <a:r>
              <a:rPr lang="en-GB" dirty="0" smtClean="0"/>
              <a:t>Public Debt Management Agency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Tarun</a:t>
            </a:r>
            <a:r>
              <a:rPr lang="en-GB" dirty="0" smtClean="0"/>
              <a:t> </a:t>
            </a:r>
            <a:r>
              <a:rPr lang="en-GB" dirty="0" err="1" smtClean="0"/>
              <a:t>Ramadorai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April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476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Government Debt </a:t>
            </a:r>
            <a:r>
              <a:rPr lang="en-US" dirty="0" smtClean="0"/>
              <a:t>Management:</a:t>
            </a:r>
            <a:br>
              <a:rPr lang="en-US" dirty="0" smtClean="0"/>
            </a:br>
            <a:r>
              <a:rPr lang="en-US" dirty="0" smtClean="0"/>
              <a:t>Theoretical Issues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Ricardian</a:t>
            </a:r>
            <a:r>
              <a:rPr lang="en-US" dirty="0" smtClean="0"/>
              <a:t> Equivalence (Debt = Future Taxes)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Prudent debt management helps smooth distortionary taxes.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Another way to see this: </a:t>
            </a:r>
            <a:r>
              <a:rPr lang="en-US" i="1" dirty="0" smtClean="0">
                <a:solidFill>
                  <a:schemeClr val="accent3"/>
                </a:solidFill>
              </a:rPr>
              <a:t>insurance against having to raise income tax following adverse spending or productivity shocks</a:t>
            </a:r>
            <a:r>
              <a:rPr lang="en-US" dirty="0" smtClean="0">
                <a:solidFill>
                  <a:schemeClr val="accent3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chemeClr val="accent3"/>
                </a:solidFill>
              </a:rPr>
              <a:t>Ideal Theoretical Solution: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Issue state-contingent </a:t>
            </a:r>
            <a:r>
              <a:rPr lang="en-US" dirty="0"/>
              <a:t>debt with low returns in bad states of the world.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But standardization of debt contracts is important for liquidity, and for minimizing financial innovation costs.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State-contingent debt unworkable; portfolio management of debt is critical. 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chemeClr val="accent3"/>
                </a:solidFill>
              </a:rPr>
              <a:t>Real World Solution: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Complex debt portfolio management problem, with liability constraints.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3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3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Government Debt Management:</a:t>
            </a:r>
            <a:br>
              <a:rPr lang="en-US" dirty="0"/>
            </a:br>
            <a:r>
              <a:rPr lang="en-US" dirty="0" smtClean="0"/>
              <a:t>Portfolio Management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44824"/>
            <a:ext cx="8229600" cy="4824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Nominal or Inflation-Indexed Debt?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Public spending/real shocks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nominal </a:t>
            </a:r>
            <a:r>
              <a:rPr lang="en-US" dirty="0"/>
              <a:t>debt </a:t>
            </a:r>
            <a:r>
              <a:rPr lang="en-US" dirty="0" smtClean="0"/>
              <a:t>optimal</a:t>
            </a:r>
            <a:r>
              <a:rPr lang="en-US" dirty="0"/>
              <a:t> </a:t>
            </a:r>
            <a:r>
              <a:rPr lang="en-US" dirty="0" smtClean="0"/>
              <a:t>(inflation reduces real value of payments when financing needs increase).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Monetary shocks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indexed </a:t>
            </a:r>
            <a:r>
              <a:rPr lang="en-US" dirty="0"/>
              <a:t>debt optimal </a:t>
            </a:r>
            <a:r>
              <a:rPr lang="en-US" dirty="0" smtClean="0"/>
              <a:t>(otherwise inflation causes changes in tax policy to offset real value of debt changes).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Optimal policy will have a mix.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Currency Composition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Complex issue – depends on correlation of foreign and domestic output and monetary shocks.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Foreign debt not always bad – depends on composition of shocks.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Optimal policy will have a mix.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B36F-1B9E-4FF7-AA5F-EC289388201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AutoShape 2" descr="Image result for Red her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Red herr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45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48918" y="4972087"/>
            <a:ext cx="1767498" cy="1767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Government Debt Management:</a:t>
            </a:r>
            <a:br>
              <a:rPr lang="en-US" dirty="0"/>
            </a:br>
            <a:r>
              <a:rPr lang="en-US" dirty="0" smtClean="0"/>
              <a:t>Portfolio Management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16832"/>
            <a:ext cx="8229600" cy="47525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Optimal </a:t>
            </a:r>
            <a:r>
              <a:rPr lang="en-US" dirty="0"/>
              <a:t>Debt Maturity?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Short-term debt potentially “cheaper” because of liquidity demand at the short-end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Tradeoff against rollover risk. Another tricky problem</a:t>
            </a:r>
            <a:r>
              <a:rPr lang="en-US" dirty="0" smtClean="0"/>
              <a:t>.</a:t>
            </a:r>
          </a:p>
          <a:p>
            <a:pPr marL="914256" lvl="2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Nominal </a:t>
            </a:r>
            <a:r>
              <a:rPr lang="en-US" dirty="0" smtClean="0"/>
              <a:t>Debt and Adverse Selection?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Theoretically, nominal debt creates an </a:t>
            </a:r>
            <a:r>
              <a:rPr lang="en-US" dirty="0"/>
              <a:t>inflationary </a:t>
            </a:r>
            <a:r>
              <a:rPr lang="en-US" dirty="0" smtClean="0"/>
              <a:t>bias.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 practice, this is not a big issue. Reputational costs…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Little evidence </a:t>
            </a:r>
            <a:r>
              <a:rPr lang="en-US" dirty="0" smtClean="0"/>
              <a:t>of high inflation </a:t>
            </a:r>
            <a:r>
              <a:rPr lang="en-US" dirty="0"/>
              <a:t>high even during growth </a:t>
            </a:r>
            <a:r>
              <a:rPr lang="en-US" dirty="0" smtClean="0"/>
              <a:t>crises.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Adverse selection also possible in fiscal policy. 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B36F-1B9E-4FF7-AA5F-EC289388201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AutoShape 2" descr="Image result for Red her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Red herr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62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Government Debt Management:</a:t>
            </a:r>
            <a:br>
              <a:rPr lang="en-US" dirty="0"/>
            </a:br>
            <a:r>
              <a:rPr lang="en-US" dirty="0" smtClean="0"/>
              <a:t>Institutional Issues and Current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Main issue I: </a:t>
            </a:r>
            <a:r>
              <a:rPr lang="en-US" b="1" dirty="0">
                <a:solidFill>
                  <a:schemeClr val="accent3"/>
                </a:solidFill>
              </a:rPr>
              <a:t>O</a:t>
            </a:r>
            <a:r>
              <a:rPr lang="en-US" b="1" dirty="0" smtClean="0">
                <a:solidFill>
                  <a:schemeClr val="accent3"/>
                </a:solidFill>
              </a:rPr>
              <a:t>ptimal debt management is linked inextricably with the conduct of fiscal policy.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Main issue </a:t>
            </a:r>
            <a:r>
              <a:rPr lang="en-US" dirty="0" smtClean="0"/>
              <a:t>II: </a:t>
            </a:r>
            <a:r>
              <a:rPr lang="en-US" b="1" dirty="0" smtClean="0">
                <a:solidFill>
                  <a:schemeClr val="accent3"/>
                </a:solidFill>
              </a:rPr>
              <a:t>Optimal debt management is complex, and requires serious asset management capability.</a:t>
            </a:r>
          </a:p>
          <a:p>
            <a:pPr marL="457127" lvl="1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Main issue III: </a:t>
            </a:r>
            <a:r>
              <a:rPr lang="en-US" b="1" dirty="0" smtClean="0">
                <a:solidFill>
                  <a:schemeClr val="accent3"/>
                </a:solidFill>
              </a:rPr>
              <a:t>Open economy means need for institutional </a:t>
            </a:r>
            <a:r>
              <a:rPr lang="en-US" b="1" dirty="0">
                <a:solidFill>
                  <a:schemeClr val="accent3"/>
                </a:solidFill>
              </a:rPr>
              <a:t>knowledge of </a:t>
            </a:r>
            <a:r>
              <a:rPr lang="en-US" b="1" dirty="0" smtClean="0">
                <a:solidFill>
                  <a:schemeClr val="accent3"/>
                </a:solidFill>
              </a:rPr>
              <a:t>foreign and domestic money markets.</a:t>
            </a:r>
            <a:endParaRPr lang="en-US" b="1" dirty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Possible solution: Incubate </a:t>
            </a:r>
            <a:r>
              <a:rPr lang="en-US" dirty="0"/>
              <a:t>new </a:t>
            </a:r>
            <a:r>
              <a:rPr lang="en-US" dirty="0" smtClean="0"/>
              <a:t>PDMA in </a:t>
            </a:r>
            <a:r>
              <a:rPr lang="en-US" dirty="0"/>
              <a:t>a pre-existing </a:t>
            </a:r>
            <a:r>
              <a:rPr lang="en-US" dirty="0" smtClean="0"/>
              <a:t>institution with a clearly defined path to a spin-out</a:t>
            </a:r>
            <a:r>
              <a:rPr lang="en-US" dirty="0"/>
              <a:t>?</a:t>
            </a:r>
            <a:r>
              <a:rPr lang="en-US" dirty="0" smtClean="0"/>
              <a:t> </a:t>
            </a:r>
            <a:endParaRPr lang="en-US" dirty="0"/>
          </a:p>
          <a:p>
            <a:pPr marL="457127" lvl="1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B36F-1B9E-4FF7-AA5F-EC289388201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051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Barro</a:t>
            </a:r>
            <a:r>
              <a:rPr lang="en-US" dirty="0"/>
              <a:t>, Robert J. "Notes On Optimal Debt Management," </a:t>
            </a:r>
            <a:r>
              <a:rPr lang="en-US" i="1" dirty="0"/>
              <a:t>Journal of Applied Economics</a:t>
            </a:r>
            <a:r>
              <a:rPr lang="en-US" dirty="0"/>
              <a:t>, 1999, v2(2,Nov), 282-290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Bohn, </a:t>
            </a:r>
            <a:r>
              <a:rPr lang="en-US" dirty="0"/>
              <a:t>H., 1990 “A Positive Theory of Foreign Currency Debt,” </a:t>
            </a:r>
            <a:r>
              <a:rPr lang="en-US" i="1" dirty="0"/>
              <a:t>Journal of International Economics. 29</a:t>
            </a:r>
            <a:r>
              <a:rPr lang="en-US" dirty="0"/>
              <a:t>, pp.273-292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Calvo</a:t>
            </a:r>
            <a:r>
              <a:rPr lang="en-US" dirty="0" smtClean="0"/>
              <a:t>, </a:t>
            </a:r>
            <a:r>
              <a:rPr lang="en-US" dirty="0"/>
              <a:t>G., 1988 “Servicing the Public Debt: The Role of Expectations,” </a:t>
            </a:r>
            <a:r>
              <a:rPr lang="en-US" i="1" dirty="0"/>
              <a:t>American Economic Review, </a:t>
            </a:r>
            <a:r>
              <a:rPr lang="en-US" dirty="0"/>
              <a:t>78, September, pp.647-671</a:t>
            </a:r>
            <a:r>
              <a:rPr lang="en-US" dirty="0" smtClean="0"/>
              <a:t>.</a:t>
            </a:r>
          </a:p>
          <a:p>
            <a:r>
              <a:rPr lang="en-US" dirty="0"/>
              <a:t>Greenwood, Robin, Samuel G. Hanson, and Jeremy C. Stein. "A Comparative-Advantage Approach to Government Debt Maturity." </a:t>
            </a:r>
            <a:r>
              <a:rPr lang="en-US" i="1" dirty="0"/>
              <a:t>Journal of </a:t>
            </a:r>
            <a:r>
              <a:rPr lang="en-US" i="1" dirty="0" smtClean="0"/>
              <a:t>Finance, 2015</a:t>
            </a:r>
            <a:r>
              <a:rPr lang="en-US" dirty="0"/>
              <a:t> </a:t>
            </a:r>
            <a:r>
              <a:rPr lang="en-US" dirty="0" smtClean="0"/>
              <a:t>(forthcoming).</a:t>
            </a:r>
          </a:p>
          <a:p>
            <a:r>
              <a:rPr lang="en-US" dirty="0" err="1" smtClean="0"/>
              <a:t>Missale</a:t>
            </a:r>
            <a:r>
              <a:rPr lang="en-US" dirty="0" smtClean="0"/>
              <a:t>, </a:t>
            </a:r>
            <a:r>
              <a:rPr lang="en-US" dirty="0"/>
              <a:t>A., 1997.  “Managing the Public Debt: The Optimal Taxation Approach,” </a:t>
            </a:r>
            <a:r>
              <a:rPr lang="en-US" i="1" dirty="0"/>
              <a:t>Journal of Economic Surveys. </a:t>
            </a:r>
            <a:r>
              <a:rPr lang="en-US" dirty="0"/>
              <a:t>11 (3):235-265.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B36F-1B9E-4FF7-AA5F-EC289388201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563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BS">
      <a:dk1>
        <a:srgbClr val="021E42"/>
      </a:dk1>
      <a:lt1>
        <a:srgbClr val="FFFFFF"/>
      </a:lt1>
      <a:dk2>
        <a:srgbClr val="007E7A"/>
      </a:dk2>
      <a:lt2>
        <a:srgbClr val="FFFFFF"/>
      </a:lt2>
      <a:accent1>
        <a:srgbClr val="021E42"/>
      </a:accent1>
      <a:accent2>
        <a:srgbClr val="007E7A"/>
      </a:accent2>
      <a:accent3>
        <a:srgbClr val="00AAA6"/>
      </a:accent3>
      <a:accent4>
        <a:srgbClr val="00A94F"/>
      </a:accent4>
      <a:accent5>
        <a:srgbClr val="8CC63F"/>
      </a:accent5>
      <a:accent6>
        <a:srgbClr val="000000"/>
      </a:accent6>
      <a:hlink>
        <a:srgbClr val="548DD4"/>
      </a:hlink>
      <a:folHlink>
        <a:srgbClr val="95B3D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449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BSE-IMC-NIPFP Budget Roundtable: Public Debt Management Agency</vt:lpstr>
      <vt:lpstr>Optimal Government Debt Management: Theoretical Issues</vt:lpstr>
      <vt:lpstr>Optimal Government Debt Management: Portfolio Management Issues</vt:lpstr>
      <vt:lpstr>Optimal Government Debt Management: Portfolio Management Issues</vt:lpstr>
      <vt:lpstr>Optimal Government Debt Management: Institutional Issues and Current Debate</vt:lpstr>
      <vt:lpstr>References</vt:lpstr>
    </vt:vector>
  </TitlesOfParts>
  <Company>OSBS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skitt</dc:creator>
  <cp:lastModifiedBy>tramadorai</cp:lastModifiedBy>
  <cp:revision>53</cp:revision>
  <cp:lastPrinted>2013-07-02T11:13:09Z</cp:lastPrinted>
  <dcterms:created xsi:type="dcterms:W3CDTF">2013-07-02T09:25:54Z</dcterms:created>
  <dcterms:modified xsi:type="dcterms:W3CDTF">2015-06-05T09:46:13Z</dcterms:modified>
</cp:coreProperties>
</file>